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BB6A3-01B8-43B7-B971-CAF07E0938C7}" v="34" dt="2021-09-01T21:55:31.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5" d="100"/>
          <a:sy n="85" d="100"/>
        </p:scale>
        <p:origin x="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8AB3-C274-4BF4-86E1-89E8BC5CBE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0324F6FB-3B53-4771-A3AB-34A387CE7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21578D84-0B45-4478-8B41-CD54A82F06EC}"/>
              </a:ext>
            </a:extLst>
          </p:cNvPr>
          <p:cNvSpPr>
            <a:spLocks noGrp="1"/>
          </p:cNvSpPr>
          <p:nvPr>
            <p:ph type="dt" sz="half" idx="10"/>
          </p:nvPr>
        </p:nvSpPr>
        <p:spPr/>
        <p:txBody>
          <a:bodyPr/>
          <a:lstStyle/>
          <a:p>
            <a:fld id="{9184DA70-C731-4C70-880D-CCD4705E623C}" type="datetime1">
              <a:rPr lang="en-US" smtClean="0"/>
              <a:t>9/2/2021</a:t>
            </a:fld>
            <a:endParaRPr lang="en-US" dirty="0"/>
          </a:p>
        </p:txBody>
      </p:sp>
      <p:sp>
        <p:nvSpPr>
          <p:cNvPr id="5" name="Footer Placeholder 4">
            <a:extLst>
              <a:ext uri="{FF2B5EF4-FFF2-40B4-BE49-F238E27FC236}">
                <a16:creationId xmlns:a16="http://schemas.microsoft.com/office/drawing/2014/main" id="{05F234A2-C736-411A-9EFB-9F456B8DC2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FC9950-8C53-4DE0-8A47-AF09BD83038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9343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F011-228A-4818-BE5D-C595092B1621}"/>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9D32CB3E-0B5A-408D-9F2E-6EAD8C73E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4FFD987-FC4F-435B-914C-C2A939970A64}"/>
              </a:ext>
            </a:extLst>
          </p:cNvPr>
          <p:cNvSpPr>
            <a:spLocks noGrp="1"/>
          </p:cNvSpPr>
          <p:nvPr>
            <p:ph type="dt" sz="half" idx="10"/>
          </p:nvPr>
        </p:nvSpPr>
        <p:spPr/>
        <p:txBody>
          <a:bodyPr/>
          <a:lstStyle/>
          <a:p>
            <a:fld id="{B612A279-0833-481D-8C56-F67FD0AC6C50}" type="datetime1">
              <a:rPr lang="en-US" smtClean="0"/>
              <a:t>9/2/2021</a:t>
            </a:fld>
            <a:endParaRPr lang="en-US" dirty="0"/>
          </a:p>
        </p:txBody>
      </p:sp>
      <p:sp>
        <p:nvSpPr>
          <p:cNvPr id="5" name="Footer Placeholder 4">
            <a:extLst>
              <a:ext uri="{FF2B5EF4-FFF2-40B4-BE49-F238E27FC236}">
                <a16:creationId xmlns:a16="http://schemas.microsoft.com/office/drawing/2014/main" id="{5727225C-C2F4-4C15-84D6-3F27B3AFB3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38FFE5-9D9E-4FF4-BC6C-8F52462462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67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123DD2-76DA-4195-83EB-F473CE0F7A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577D95B-BE4D-4CB5-BC27-83425AC9B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0C7B7CA-134F-4710-AA6F-5CE508207E9E}"/>
              </a:ext>
            </a:extLst>
          </p:cNvPr>
          <p:cNvSpPr>
            <a:spLocks noGrp="1"/>
          </p:cNvSpPr>
          <p:nvPr>
            <p:ph type="dt" sz="half" idx="10"/>
          </p:nvPr>
        </p:nvSpPr>
        <p:spPr/>
        <p:txBody>
          <a:bodyPr/>
          <a:lstStyle/>
          <a:p>
            <a:fld id="{6587DA83-5663-4C9C-B9AA-0B40A3DAFF81}" type="datetime1">
              <a:rPr lang="en-US" smtClean="0"/>
              <a:t>9/2/2021</a:t>
            </a:fld>
            <a:endParaRPr lang="en-US" dirty="0"/>
          </a:p>
        </p:txBody>
      </p:sp>
      <p:sp>
        <p:nvSpPr>
          <p:cNvPr id="5" name="Footer Placeholder 4">
            <a:extLst>
              <a:ext uri="{FF2B5EF4-FFF2-40B4-BE49-F238E27FC236}">
                <a16:creationId xmlns:a16="http://schemas.microsoft.com/office/drawing/2014/main" id="{1020C37C-57B0-4696-930F-8DB46F6A49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2BFED0-1F09-4D08-8B79-738ABBC3B59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75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278B-5C70-4FDD-B954-01BA6DD0221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C74E124-BADE-4846-8C0C-D7CF4E57A7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B2353BA-6E3D-47BF-B8A0-6277BA0CD28A}"/>
              </a:ext>
            </a:extLst>
          </p:cNvPr>
          <p:cNvSpPr>
            <a:spLocks noGrp="1"/>
          </p:cNvSpPr>
          <p:nvPr>
            <p:ph type="dt" sz="half" idx="10"/>
          </p:nvPr>
        </p:nvSpPr>
        <p:spPr/>
        <p:txBody>
          <a:bodyPr/>
          <a:lstStyle/>
          <a:p>
            <a:fld id="{4BE1D723-8F53-4F53-90B0-1982A396982E}" type="datetime1">
              <a:rPr lang="en-US" smtClean="0"/>
              <a:t>9/2/2021</a:t>
            </a:fld>
            <a:endParaRPr lang="en-US" dirty="0"/>
          </a:p>
        </p:txBody>
      </p:sp>
      <p:sp>
        <p:nvSpPr>
          <p:cNvPr id="5" name="Footer Placeholder 4">
            <a:extLst>
              <a:ext uri="{FF2B5EF4-FFF2-40B4-BE49-F238E27FC236}">
                <a16:creationId xmlns:a16="http://schemas.microsoft.com/office/drawing/2014/main" id="{01526D6D-9801-42B3-97C6-C04A736295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DC9399-03A1-47DD-BA2D-4FFF22AB0C1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956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447A-1F45-42E2-8E27-29F527F50E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7D5A9B37-6528-4FE2-8008-D0D257E5C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E9013-13A7-4BE7-8E64-609E7AB543D1}"/>
              </a:ext>
            </a:extLst>
          </p:cNvPr>
          <p:cNvSpPr>
            <a:spLocks noGrp="1"/>
          </p:cNvSpPr>
          <p:nvPr>
            <p:ph type="dt" sz="half" idx="10"/>
          </p:nvPr>
        </p:nvSpPr>
        <p:spPr/>
        <p:txBody>
          <a:bodyPr/>
          <a:lstStyle/>
          <a:p>
            <a:fld id="{97669AF7-7BEB-44E4-9852-375E34362B5B}" type="datetime1">
              <a:rPr lang="en-US" smtClean="0"/>
              <a:t>9/2/2021</a:t>
            </a:fld>
            <a:endParaRPr lang="en-US" dirty="0"/>
          </a:p>
        </p:txBody>
      </p:sp>
      <p:sp>
        <p:nvSpPr>
          <p:cNvPr id="5" name="Footer Placeholder 4">
            <a:extLst>
              <a:ext uri="{FF2B5EF4-FFF2-40B4-BE49-F238E27FC236}">
                <a16:creationId xmlns:a16="http://schemas.microsoft.com/office/drawing/2014/main" id="{14C3B65B-4BBF-4C7C-AF0C-7ECC98E6FF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8DE231-EB5C-4B89-80A6-3FC795FB77C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9665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89B5-225B-4AEF-ABB3-F95CB36912B2}"/>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A9F77FA0-8558-499C-96E1-DAE505F8B2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692E7EF8-E028-4EB2-81CA-9BB37E78FE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2BB45048-98AF-4B27-82CD-1A7873DA01FE}"/>
              </a:ext>
            </a:extLst>
          </p:cNvPr>
          <p:cNvSpPr>
            <a:spLocks noGrp="1"/>
          </p:cNvSpPr>
          <p:nvPr>
            <p:ph type="dt" sz="half" idx="10"/>
          </p:nvPr>
        </p:nvSpPr>
        <p:spPr/>
        <p:txBody>
          <a:bodyPr/>
          <a:lstStyle/>
          <a:p>
            <a:fld id="{BAAAC38D-0552-4C82-B593-E6124DFADBE2}" type="datetime1">
              <a:rPr lang="en-US" smtClean="0"/>
              <a:t>9/2/2021</a:t>
            </a:fld>
            <a:endParaRPr lang="en-US" dirty="0"/>
          </a:p>
        </p:txBody>
      </p:sp>
      <p:sp>
        <p:nvSpPr>
          <p:cNvPr id="6" name="Footer Placeholder 5">
            <a:extLst>
              <a:ext uri="{FF2B5EF4-FFF2-40B4-BE49-F238E27FC236}">
                <a16:creationId xmlns:a16="http://schemas.microsoft.com/office/drawing/2014/main" id="{3405A460-EE37-4F0D-A5AF-D6A3F8E278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BE6E32-5CE1-4379-8609-AA094BA98A5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508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F2E9-2B73-4743-9C8E-B9C13B6274D3}"/>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DB7C17CA-12DB-4652-ACDD-DAEE3F9FA2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DE4B24-2F0C-4625-ACFA-F47C43D90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D7F018F6-0069-405E-B39C-01899E3FAA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414A48-0DEF-4E17-9964-FEFC8E591C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8E1D7680-C5C1-4AF0-86AD-CFE21A58F3B9}"/>
              </a:ext>
            </a:extLst>
          </p:cNvPr>
          <p:cNvSpPr>
            <a:spLocks noGrp="1"/>
          </p:cNvSpPr>
          <p:nvPr>
            <p:ph type="dt" sz="half" idx="10"/>
          </p:nvPr>
        </p:nvSpPr>
        <p:spPr/>
        <p:txBody>
          <a:bodyPr/>
          <a:lstStyle/>
          <a:p>
            <a:fld id="{D9DF0F1C-5577-4ACB-BB62-DF8F3C494C7E}" type="datetime1">
              <a:rPr lang="en-US" smtClean="0"/>
              <a:t>9/2/2021</a:t>
            </a:fld>
            <a:endParaRPr lang="en-US" dirty="0"/>
          </a:p>
        </p:txBody>
      </p:sp>
      <p:sp>
        <p:nvSpPr>
          <p:cNvPr id="8" name="Footer Placeholder 7">
            <a:extLst>
              <a:ext uri="{FF2B5EF4-FFF2-40B4-BE49-F238E27FC236}">
                <a16:creationId xmlns:a16="http://schemas.microsoft.com/office/drawing/2014/main" id="{25F85866-80B4-4989-8CE5-BA63B2BE3D7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805428C-0090-46CF-A2E3-58AF4F8999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56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6575-843E-4933-B3C2-8564DA78F0A4}"/>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0DB482F7-AA73-4582-A2B5-0AC5397202D6}"/>
              </a:ext>
            </a:extLst>
          </p:cNvPr>
          <p:cNvSpPr>
            <a:spLocks noGrp="1"/>
          </p:cNvSpPr>
          <p:nvPr>
            <p:ph type="dt" sz="half" idx="10"/>
          </p:nvPr>
        </p:nvSpPr>
        <p:spPr/>
        <p:txBody>
          <a:bodyPr/>
          <a:lstStyle/>
          <a:p>
            <a:fld id="{1775B394-D9F9-4F0C-B15D-605F45CB9E9F}" type="datetime1">
              <a:rPr lang="en-US" smtClean="0"/>
              <a:t>9/2/2021</a:t>
            </a:fld>
            <a:endParaRPr lang="en-US" dirty="0"/>
          </a:p>
        </p:txBody>
      </p:sp>
      <p:sp>
        <p:nvSpPr>
          <p:cNvPr id="4" name="Footer Placeholder 3">
            <a:extLst>
              <a:ext uri="{FF2B5EF4-FFF2-40B4-BE49-F238E27FC236}">
                <a16:creationId xmlns:a16="http://schemas.microsoft.com/office/drawing/2014/main" id="{6505E7E0-F0E1-4235-85F5-97F03ED937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E0E2C6C-1635-4FD3-A56F-A1C0D9DD1C4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865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19FCEC-D0C9-43C5-B68A-D776BB80F53E}"/>
              </a:ext>
            </a:extLst>
          </p:cNvPr>
          <p:cNvSpPr>
            <a:spLocks noGrp="1"/>
          </p:cNvSpPr>
          <p:nvPr>
            <p:ph type="dt" sz="half" idx="10"/>
          </p:nvPr>
        </p:nvSpPr>
        <p:spPr/>
        <p:txBody>
          <a:bodyPr/>
          <a:lstStyle/>
          <a:p>
            <a:fld id="{39667345-2558-425A-8533-9BFDBCE15005}" type="datetime1">
              <a:rPr lang="en-US" smtClean="0"/>
              <a:t>9/2/2021</a:t>
            </a:fld>
            <a:endParaRPr lang="en-US" dirty="0"/>
          </a:p>
        </p:txBody>
      </p:sp>
      <p:sp>
        <p:nvSpPr>
          <p:cNvPr id="3" name="Footer Placeholder 2">
            <a:extLst>
              <a:ext uri="{FF2B5EF4-FFF2-40B4-BE49-F238E27FC236}">
                <a16:creationId xmlns:a16="http://schemas.microsoft.com/office/drawing/2014/main" id="{13178395-161A-46BC-A8D6-AFB88D1D86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794F69D-BBB1-4D37-8BC6-829FF894D9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018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111C-3B6C-436F-9676-D00A7B458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5FF8BCBC-E849-437E-A72C-7AB858752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0E87BE00-FDEF-4C71-AFAD-B22DA1377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E8EBB-2E31-48A2-8312-B4908541A461}"/>
              </a:ext>
            </a:extLst>
          </p:cNvPr>
          <p:cNvSpPr>
            <a:spLocks noGrp="1"/>
          </p:cNvSpPr>
          <p:nvPr>
            <p:ph type="dt" sz="half" idx="10"/>
          </p:nvPr>
        </p:nvSpPr>
        <p:spPr/>
        <p:txBody>
          <a:bodyPr/>
          <a:lstStyle/>
          <a:p>
            <a:fld id="{92BEA474-078D-4E9B-9B14-09A87B19DC46}" type="datetime1">
              <a:rPr lang="en-US" smtClean="0"/>
              <a:t>9/2/2021</a:t>
            </a:fld>
            <a:endParaRPr lang="en-US" dirty="0"/>
          </a:p>
        </p:txBody>
      </p:sp>
      <p:sp>
        <p:nvSpPr>
          <p:cNvPr id="6" name="Footer Placeholder 5">
            <a:extLst>
              <a:ext uri="{FF2B5EF4-FFF2-40B4-BE49-F238E27FC236}">
                <a16:creationId xmlns:a16="http://schemas.microsoft.com/office/drawing/2014/main" id="{90F52196-457E-427D-A71C-0B9020D8A6D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D336EA-061A-43C1-A448-CA852FD2E8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12536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3B0A-1E9B-43D3-9477-FE28B63A9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432EDFB-9876-4DD0-AE59-938A132AA4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CFA1812E-2B38-482F-84AD-23970BC7C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DF0192-9E5D-4FC8-983D-094920B28F5F}"/>
              </a:ext>
            </a:extLst>
          </p:cNvPr>
          <p:cNvSpPr>
            <a:spLocks noGrp="1"/>
          </p:cNvSpPr>
          <p:nvPr>
            <p:ph type="dt" sz="half" idx="10"/>
          </p:nvPr>
        </p:nvSpPr>
        <p:spPr/>
        <p:txBody>
          <a:bodyPr/>
          <a:lstStyle/>
          <a:p>
            <a:fld id="{4907D986-8816-4272-A432-0437A28A9828}" type="datetime1">
              <a:rPr lang="en-US" smtClean="0"/>
              <a:t>9/2/2021</a:t>
            </a:fld>
            <a:endParaRPr lang="en-US" dirty="0"/>
          </a:p>
        </p:txBody>
      </p:sp>
      <p:sp>
        <p:nvSpPr>
          <p:cNvPr id="6" name="Footer Placeholder 5">
            <a:extLst>
              <a:ext uri="{FF2B5EF4-FFF2-40B4-BE49-F238E27FC236}">
                <a16:creationId xmlns:a16="http://schemas.microsoft.com/office/drawing/2014/main" id="{0169D8BC-1F06-40A2-A6B2-041225DEF31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D7DC6CF0-B666-4864-BA39-C74531C55C4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06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5E4999-2AC0-4458-99D2-42842BA0E3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C8DD38CD-EC8A-4902-B54F-6E54F91E2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2746992A-793C-4D43-A52E-887A7F3F7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9/2/2021</a:t>
            </a:fld>
            <a:endParaRPr lang="en-US" dirty="0"/>
          </a:p>
        </p:txBody>
      </p:sp>
      <p:sp>
        <p:nvSpPr>
          <p:cNvPr id="5" name="Footer Placeholder 4">
            <a:extLst>
              <a:ext uri="{FF2B5EF4-FFF2-40B4-BE49-F238E27FC236}">
                <a16:creationId xmlns:a16="http://schemas.microsoft.com/office/drawing/2014/main" id="{396403AD-0428-48A1-976A-DBB051981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2B21D0C-D886-45E1-B591-7C6E5FE01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178480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pPr algn="ctr"/>
            <a:r>
              <a:rPr lang="en-US" sz="7200" dirty="0"/>
              <a:t>Smart meter in London data</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pPr algn="ctr"/>
            <a:r>
              <a:rPr lang="en-US" sz="2400" dirty="0">
                <a:solidFill>
                  <a:schemeClr val="tx1">
                    <a:lumMod val="85000"/>
                    <a:lumOff val="15000"/>
                  </a:schemeClr>
                </a:solidFill>
              </a:rPr>
              <a:t>Insights and modeling</a:t>
            </a:r>
          </a:p>
          <a:p>
            <a:pPr algn="ctr"/>
            <a:r>
              <a:rPr lang="en-US" dirty="0">
                <a:solidFill>
                  <a:schemeClr val="tx1">
                    <a:lumMod val="85000"/>
                    <a:lumOff val="15000"/>
                  </a:schemeClr>
                </a:solidFill>
              </a:rPr>
              <a:t>Jay wang</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294FF68-2308-425C-9E87-784B2D2B15C5}"/>
              </a:ext>
            </a:extLst>
          </p:cNvPr>
          <p:cNvSpPr>
            <a:spLocks noGrp="1"/>
          </p:cNvSpPr>
          <p:nvPr>
            <p:ph type="title"/>
          </p:nvPr>
        </p:nvSpPr>
        <p:spPr>
          <a:xfrm>
            <a:off x="660041" y="2767106"/>
            <a:ext cx="2880828" cy="3071906"/>
          </a:xfrm>
        </p:spPr>
        <p:txBody>
          <a:bodyPr vert="horz" lIns="91440" tIns="45720" rIns="91440" bIns="45720" rtlCol="0" anchor="t">
            <a:normAutofit fontScale="90000"/>
          </a:bodyPr>
          <a:lstStyle/>
          <a:p>
            <a:r>
              <a:rPr lang="en-US" sz="4000" kern="1200" dirty="0">
                <a:solidFill>
                  <a:srgbClr val="FFFFFF"/>
                </a:solidFill>
                <a:latin typeface="+mj-lt"/>
                <a:ea typeface="+mj-ea"/>
                <a:cs typeface="+mj-cs"/>
              </a:rPr>
              <a:t>Apart from </a:t>
            </a:r>
            <a:r>
              <a:rPr lang="en-US" sz="4000" kern="1200" dirty="0" err="1">
                <a:solidFill>
                  <a:srgbClr val="FFFFFF"/>
                </a:solidFill>
                <a:latin typeface="+mj-lt"/>
                <a:ea typeface="+mj-ea"/>
                <a:cs typeface="+mj-cs"/>
              </a:rPr>
              <a:t>energy_count</a:t>
            </a:r>
            <a:r>
              <a:rPr lang="en-US" sz="4000" kern="1200" dirty="0">
                <a:solidFill>
                  <a:srgbClr val="FFFFFF"/>
                </a:solidFill>
                <a:latin typeface="+mj-lt"/>
                <a:ea typeface="+mj-ea"/>
                <a:cs typeface="+mj-cs"/>
              </a:rPr>
              <a:t>, they are highly correlated to each other.</a:t>
            </a:r>
          </a:p>
        </p:txBody>
      </p:sp>
      <p:pic>
        <p:nvPicPr>
          <p:cNvPr id="4098" name="Picture 2">
            <a:extLst>
              <a:ext uri="{FF2B5EF4-FFF2-40B4-BE49-F238E27FC236}">
                <a16:creationId xmlns:a16="http://schemas.microsoft.com/office/drawing/2014/main" id="{FE8ACEB6-E55E-421C-B72E-51F68055BA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15145" y="154899"/>
            <a:ext cx="6416814" cy="654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09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Shape 14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7F4E82-0A6C-423C-88A1-7AAFF99C2EBE}"/>
              </a:ext>
            </a:extLst>
          </p:cNvPr>
          <p:cNvSpPr>
            <a:spLocks noGrp="1"/>
          </p:cNvSpPr>
          <p:nvPr>
            <p:ph type="title"/>
          </p:nvPr>
        </p:nvSpPr>
        <p:spPr>
          <a:xfrm>
            <a:off x="660041" y="2767106"/>
            <a:ext cx="2880828" cy="3953008"/>
          </a:xfrm>
        </p:spPr>
        <p:txBody>
          <a:bodyPr vert="horz" lIns="91440" tIns="45720" rIns="91440" bIns="45720" rtlCol="0" anchor="t">
            <a:noAutofit/>
          </a:bodyPr>
          <a:lstStyle/>
          <a:p>
            <a:r>
              <a:rPr lang="en-US" sz="2800" kern="1200" dirty="0">
                <a:solidFill>
                  <a:srgbClr val="FFFFFF"/>
                </a:solidFill>
                <a:latin typeface="+mj-lt"/>
                <a:ea typeface="+mj-ea"/>
                <a:cs typeface="+mj-cs"/>
              </a:rPr>
              <a:t>The users amount increases and peaked around the end of 2012. </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It started to drop since then. </a:t>
            </a:r>
          </a:p>
        </p:txBody>
      </p:sp>
      <p:pic>
        <p:nvPicPr>
          <p:cNvPr id="5124" name="Picture 4">
            <a:extLst>
              <a:ext uri="{FF2B5EF4-FFF2-40B4-BE49-F238E27FC236}">
                <a16:creationId xmlns:a16="http://schemas.microsoft.com/office/drawing/2014/main" id="{1E82979B-F2CA-4767-8DD8-82EB344FF1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53510" y="467208"/>
            <a:ext cx="5923584"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986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F72F273-F8D2-430A-B03C-2F7144C86DD3}"/>
              </a:ext>
            </a:extLst>
          </p:cNvPr>
          <p:cNvSpPr>
            <a:spLocks noGrp="1"/>
          </p:cNvSpPr>
          <p:nvPr>
            <p:ph type="title"/>
          </p:nvPr>
        </p:nvSpPr>
        <p:spPr>
          <a:xfrm>
            <a:off x="660041" y="2767106"/>
            <a:ext cx="2880828" cy="3385338"/>
          </a:xfrm>
        </p:spPr>
        <p:txBody>
          <a:bodyPr vert="horz" lIns="91440" tIns="45720" rIns="91440" bIns="45720" rtlCol="0" anchor="t">
            <a:normAutofit/>
          </a:bodyPr>
          <a:lstStyle/>
          <a:p>
            <a:r>
              <a:rPr lang="en-US" sz="1800" kern="1200" dirty="0">
                <a:solidFill>
                  <a:srgbClr val="FFFFFF"/>
                </a:solidFill>
                <a:latin typeface="+mj-lt"/>
                <a:ea typeface="+mj-ea"/>
                <a:cs typeface="+mj-cs"/>
              </a:rPr>
              <a:t>There is clearly a seasonal fluctuation for the average daily maximum hourly energy consumption, peaked  around July and dropped in January, which matched the temperature seasonal fluctuation.</a:t>
            </a: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Minimum daily average consumption is following the trend, but with much lower variation.</a:t>
            </a:r>
          </a:p>
        </p:txBody>
      </p:sp>
      <p:pic>
        <p:nvPicPr>
          <p:cNvPr id="6146" name="Picture 2">
            <a:extLst>
              <a:ext uri="{FF2B5EF4-FFF2-40B4-BE49-F238E27FC236}">
                <a16:creationId xmlns:a16="http://schemas.microsoft.com/office/drawing/2014/main" id="{7D369E28-9314-4AEE-9A9E-99BBC1A7BF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53510" y="467208"/>
            <a:ext cx="5923584"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13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7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7176" name="Content Placeholder 7175">
            <a:extLst>
              <a:ext uri="{FF2B5EF4-FFF2-40B4-BE49-F238E27FC236}">
                <a16:creationId xmlns:a16="http://schemas.microsoft.com/office/drawing/2014/main" id="{5979BF6B-824D-4E53-9749-A81F35CD3C5B}"/>
              </a:ext>
            </a:extLst>
          </p:cNvPr>
          <p:cNvSpPr>
            <a:spLocks noGrp="1"/>
          </p:cNvSpPr>
          <p:nvPr>
            <p:ph idx="1"/>
          </p:nvPr>
        </p:nvSpPr>
        <p:spPr>
          <a:xfrm>
            <a:off x="1000450" y="3429000"/>
            <a:ext cx="3058623" cy="2910350"/>
          </a:xfrm>
        </p:spPr>
        <p:txBody>
          <a:bodyPr anchor="t">
            <a:normAutofit/>
          </a:bodyPr>
          <a:lstStyle/>
          <a:p>
            <a:pPr marL="0" indent="0">
              <a:buNone/>
            </a:pPr>
            <a:r>
              <a:rPr lang="en-US" sz="2000" dirty="0"/>
              <a:t>There are outliers in:</a:t>
            </a:r>
          </a:p>
          <a:p>
            <a:pPr marL="0" indent="0">
              <a:buNone/>
            </a:pPr>
            <a:endParaRPr lang="en-US" sz="2000" dirty="0"/>
          </a:p>
          <a:p>
            <a:pPr marL="0" indent="0">
              <a:buNone/>
            </a:pPr>
            <a:r>
              <a:rPr lang="en-US" sz="2000" dirty="0" err="1"/>
              <a:t>energy_min</a:t>
            </a:r>
            <a:endParaRPr lang="en-US" sz="2000" dirty="0"/>
          </a:p>
          <a:p>
            <a:pPr marL="0" indent="0">
              <a:buNone/>
            </a:pPr>
            <a:r>
              <a:rPr lang="en-US" sz="2000" dirty="0" err="1"/>
              <a:t>energy_max</a:t>
            </a:r>
            <a:endParaRPr lang="en-US" sz="2000" dirty="0"/>
          </a:p>
          <a:p>
            <a:pPr marL="0" indent="0">
              <a:buNone/>
            </a:pPr>
            <a:r>
              <a:rPr lang="en-US" sz="2000" dirty="0" err="1"/>
              <a:t>energy_sum</a:t>
            </a:r>
            <a:endParaRPr lang="en-US" sz="2000" dirty="0"/>
          </a:p>
        </p:txBody>
      </p:sp>
      <p:pic>
        <p:nvPicPr>
          <p:cNvPr id="7172" name="Picture 4">
            <a:extLst>
              <a:ext uri="{FF2B5EF4-FFF2-40B4-BE49-F238E27FC236}">
                <a16:creationId xmlns:a16="http://schemas.microsoft.com/office/drawing/2014/main" id="{7120A8F3-A346-498D-88F2-55FDECF475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0" r="5517" b="-1"/>
          <a:stretch/>
        </p:blipFill>
        <p:spPr bwMode="auto">
          <a:xfrm>
            <a:off x="4348018" y="0"/>
            <a:ext cx="755503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23DEFDB7-5129-4220-8FAE-02ADA44B13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08" r="5235" b="2"/>
          <a:stretch/>
        </p:blipFill>
        <p:spPr bwMode="auto">
          <a:xfrm>
            <a:off x="4356457" y="3412858"/>
            <a:ext cx="7552944" cy="338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185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Rectangle 8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938661-B430-4DC2-B26A-0E02612E56CD}"/>
              </a:ext>
            </a:extLst>
          </p:cNvPr>
          <p:cNvSpPr>
            <a:spLocks noGrp="1"/>
          </p:cNvSpPr>
          <p:nvPr>
            <p:ph idx="1"/>
          </p:nvPr>
        </p:nvSpPr>
        <p:spPr>
          <a:xfrm>
            <a:off x="506256" y="10133"/>
            <a:ext cx="3025303" cy="6837729"/>
          </a:xfrm>
        </p:spPr>
        <p:txBody>
          <a:bodyPr anchor="ctr">
            <a:normAutofit/>
          </a:bodyPr>
          <a:lstStyle/>
          <a:p>
            <a:pPr marL="0" indent="0">
              <a:buNone/>
            </a:pPr>
            <a:r>
              <a:rPr lang="en-NZ" sz="2000" dirty="0">
                <a:solidFill>
                  <a:schemeClr val="bg1"/>
                </a:solidFill>
              </a:rPr>
              <a:t>We then drop the all the other features apart from day and </a:t>
            </a:r>
            <a:r>
              <a:rPr lang="en-NZ" sz="2000" dirty="0" err="1">
                <a:solidFill>
                  <a:schemeClr val="bg1"/>
                </a:solidFill>
              </a:rPr>
              <a:t>energy_sum</a:t>
            </a:r>
            <a:r>
              <a:rPr lang="en-NZ" sz="2000" dirty="0">
                <a:solidFill>
                  <a:schemeClr val="bg1"/>
                </a:solidFill>
              </a:rPr>
              <a:t>, then sum up the </a:t>
            </a:r>
            <a:r>
              <a:rPr lang="en-NZ" sz="2000" dirty="0" err="1">
                <a:solidFill>
                  <a:schemeClr val="bg1"/>
                </a:solidFill>
              </a:rPr>
              <a:t>energy_sum</a:t>
            </a:r>
            <a:r>
              <a:rPr lang="en-NZ" sz="2000" dirty="0">
                <a:solidFill>
                  <a:schemeClr val="bg1"/>
                </a:solidFill>
              </a:rPr>
              <a:t> for each day. </a:t>
            </a:r>
          </a:p>
          <a:p>
            <a:pPr marL="0" indent="0">
              <a:buNone/>
            </a:pPr>
            <a:r>
              <a:rPr lang="en-NZ" sz="2000" dirty="0">
                <a:solidFill>
                  <a:schemeClr val="bg1"/>
                </a:solidFill>
              </a:rPr>
              <a:t>We now have a  </a:t>
            </a:r>
            <a:r>
              <a:rPr lang="en-NZ" sz="2000" dirty="0" err="1">
                <a:solidFill>
                  <a:schemeClr val="bg1"/>
                </a:solidFill>
              </a:rPr>
              <a:t>dataframe</a:t>
            </a:r>
            <a:r>
              <a:rPr lang="en-NZ" sz="2000" dirty="0">
                <a:solidFill>
                  <a:schemeClr val="bg1"/>
                </a:solidFill>
              </a:rPr>
              <a:t> with daily total energy consumption.</a:t>
            </a:r>
          </a:p>
          <a:p>
            <a:pPr marL="0" indent="0">
              <a:buNone/>
            </a:pPr>
            <a:r>
              <a:rPr lang="en-NZ" sz="2000" dirty="0">
                <a:solidFill>
                  <a:schemeClr val="bg1"/>
                </a:solidFill>
              </a:rPr>
              <a:t>Then we join it with the weather dataset, and trying to predict the daily energy consumption later.</a:t>
            </a:r>
          </a:p>
          <a:p>
            <a:pPr marL="0" indent="0">
              <a:buNone/>
            </a:pPr>
            <a:r>
              <a:rPr lang="en-NZ" sz="2000" dirty="0">
                <a:solidFill>
                  <a:schemeClr val="bg1"/>
                </a:solidFill>
              </a:rPr>
              <a:t>temp is the mean of </a:t>
            </a:r>
            <a:r>
              <a:rPr lang="en-NZ" sz="2000" dirty="0" err="1">
                <a:solidFill>
                  <a:schemeClr val="bg1"/>
                </a:solidFill>
              </a:rPr>
              <a:t>temperatureMax</a:t>
            </a:r>
            <a:r>
              <a:rPr lang="en-NZ" sz="2000" dirty="0">
                <a:solidFill>
                  <a:schemeClr val="bg1"/>
                </a:solidFill>
              </a:rPr>
              <a:t> and </a:t>
            </a:r>
            <a:r>
              <a:rPr lang="en-NZ" sz="2000" dirty="0" err="1">
                <a:solidFill>
                  <a:schemeClr val="bg1"/>
                </a:solidFill>
              </a:rPr>
              <a:t>temperatureMin</a:t>
            </a:r>
            <a:r>
              <a:rPr lang="en-NZ" sz="2000" dirty="0">
                <a:solidFill>
                  <a:schemeClr val="bg1"/>
                </a:solidFill>
              </a:rPr>
              <a:t>.</a:t>
            </a:r>
          </a:p>
          <a:p>
            <a:pPr marL="0" indent="0">
              <a:buNone/>
            </a:pPr>
            <a:r>
              <a:rPr lang="en-NZ" sz="2000" dirty="0">
                <a:solidFill>
                  <a:schemeClr val="bg1"/>
                </a:solidFill>
              </a:rPr>
              <a:t>The heat map of the join dataset shows temp has the highest correlation coefficient of -0.19 with the label column </a:t>
            </a:r>
            <a:r>
              <a:rPr lang="en-NZ" sz="2000" dirty="0" err="1">
                <a:solidFill>
                  <a:schemeClr val="bg1"/>
                </a:solidFill>
              </a:rPr>
              <a:t>energy_sum</a:t>
            </a:r>
            <a:r>
              <a:rPr lang="en-NZ" sz="2000" dirty="0">
                <a:solidFill>
                  <a:schemeClr val="bg1"/>
                </a:solidFill>
              </a:rPr>
              <a:t>.</a:t>
            </a:r>
          </a:p>
        </p:txBody>
      </p:sp>
      <p:pic>
        <p:nvPicPr>
          <p:cNvPr id="8194" name="Picture 2">
            <a:extLst>
              <a:ext uri="{FF2B5EF4-FFF2-40B4-BE49-F238E27FC236}">
                <a16:creationId xmlns:a16="http://schemas.microsoft.com/office/drawing/2014/main" id="{E364D0EC-5946-4A4C-8968-599D8A5767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4130" y="-10142"/>
            <a:ext cx="6021204" cy="670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90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5ECC25B-6E03-4203-B234-214C0032208C}"/>
              </a:ext>
            </a:extLst>
          </p:cNvPr>
          <p:cNvSpPr>
            <a:spLocks noGrp="1"/>
          </p:cNvSpPr>
          <p:nvPr>
            <p:ph type="title"/>
          </p:nvPr>
        </p:nvSpPr>
        <p:spPr>
          <a:xfrm>
            <a:off x="578888" y="2632674"/>
            <a:ext cx="2880828" cy="4094199"/>
          </a:xfrm>
        </p:spPr>
        <p:txBody>
          <a:bodyPr vert="horz" lIns="91440" tIns="45720" rIns="91440" bIns="45720" rtlCol="0" anchor="t">
            <a:noAutofit/>
          </a:bodyPr>
          <a:lstStyle/>
          <a:p>
            <a:r>
              <a:rPr lang="en-US" sz="2000" kern="1200" dirty="0">
                <a:solidFill>
                  <a:srgbClr val="FFFFFF"/>
                </a:solidFill>
                <a:latin typeface="+mj-lt"/>
                <a:ea typeface="+mj-ea"/>
                <a:cs typeface="+mj-cs"/>
              </a:rPr>
              <a:t>Above about 35000 kWh, there is a negative correlation between energy consumption and temperature. However, the correlation is positive below hat range.</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This might due to independent </a:t>
            </a:r>
            <a:r>
              <a:rPr lang="en-US" sz="2000" kern="1200" dirty="0" err="1">
                <a:solidFill>
                  <a:srgbClr val="FFFFFF"/>
                </a:solidFill>
                <a:latin typeface="+mj-lt"/>
                <a:ea typeface="+mj-ea"/>
                <a:cs typeface="+mj-cs"/>
              </a:rPr>
              <a:t>behaviour</a:t>
            </a:r>
            <a:r>
              <a:rPr lang="en-US" sz="2000" kern="1200" dirty="0">
                <a:solidFill>
                  <a:srgbClr val="FFFFFF"/>
                </a:solidFill>
                <a:latin typeface="+mj-lt"/>
                <a:ea typeface="+mj-ea"/>
                <a:cs typeface="+mj-cs"/>
              </a:rPr>
              <a:t> from low energy users or some commercial users.</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That left us with a noisy data.</a:t>
            </a:r>
          </a:p>
        </p:txBody>
      </p:sp>
      <p:pic>
        <p:nvPicPr>
          <p:cNvPr id="9218" name="Picture 2">
            <a:extLst>
              <a:ext uri="{FF2B5EF4-FFF2-40B4-BE49-F238E27FC236}">
                <a16:creationId xmlns:a16="http://schemas.microsoft.com/office/drawing/2014/main" id="{D33DFF30-32EA-432C-BA96-F8A5E6A337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41442" y="478712"/>
            <a:ext cx="7692444" cy="609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42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2B86641-77AF-4DC7-B896-D1E86C3F175F}"/>
              </a:ext>
            </a:extLst>
          </p:cNvPr>
          <p:cNvSpPr>
            <a:spLocks noGrp="1"/>
          </p:cNvSpPr>
          <p:nvPr>
            <p:ph type="title"/>
          </p:nvPr>
        </p:nvSpPr>
        <p:spPr>
          <a:xfrm>
            <a:off x="578888" y="2379100"/>
            <a:ext cx="2880828" cy="4164044"/>
          </a:xfrm>
        </p:spPr>
        <p:txBody>
          <a:bodyPr vert="horz" lIns="91440" tIns="45720" rIns="91440" bIns="45720" rtlCol="0" anchor="t">
            <a:noAutofit/>
          </a:bodyPr>
          <a:lstStyle/>
          <a:p>
            <a:r>
              <a:rPr lang="en-US" sz="1600" kern="1200" dirty="0">
                <a:solidFill>
                  <a:srgbClr val="FFFFFF"/>
                </a:solidFill>
                <a:latin typeface="+mj-lt"/>
                <a:ea typeface="+mj-ea"/>
                <a:cs typeface="+mj-cs"/>
              </a:rPr>
              <a:t>We then create a feature column, holiday, to show 1 if the date is in the Bank holiday column from uk_bank_holiday</a:t>
            </a:r>
            <a:r>
              <a:rPr lang="en-US" sz="1600" dirty="0">
                <a:solidFill>
                  <a:srgbClr val="FFFFFF"/>
                </a:solidFill>
              </a:rPr>
              <a:t>.csv, otherwise 0.</a:t>
            </a:r>
            <a:br>
              <a:rPr lang="en-US" sz="1600" dirty="0">
                <a:solidFill>
                  <a:srgbClr val="FFFFFF"/>
                </a:solidFill>
              </a:rPr>
            </a:br>
            <a:br>
              <a:rPr lang="en-US" sz="1600" dirty="0">
                <a:solidFill>
                  <a:srgbClr val="FFFFFF"/>
                </a:solidFill>
              </a:rPr>
            </a:br>
            <a:r>
              <a:rPr lang="en-US" sz="1600" dirty="0">
                <a:solidFill>
                  <a:srgbClr val="FFFFFF"/>
                </a:solidFill>
              </a:rPr>
              <a:t>The joint dataset as above.</a:t>
            </a:r>
            <a:r>
              <a:rPr lang="en-US" sz="1600" kern="1200" dirty="0">
                <a:solidFill>
                  <a:srgbClr val="FFFFFF"/>
                </a:solidFill>
                <a:latin typeface="+mj-lt"/>
                <a:ea typeface="+mj-ea"/>
                <a:cs typeface="+mj-cs"/>
              </a:rPr>
              <a:t> </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Energy consumers might have different energy consume </a:t>
            </a:r>
            <a:r>
              <a:rPr lang="en-US" sz="1600" kern="1200" dirty="0" err="1">
                <a:solidFill>
                  <a:srgbClr val="FFFFFF"/>
                </a:solidFill>
                <a:latin typeface="+mj-lt"/>
                <a:ea typeface="+mj-ea"/>
                <a:cs typeface="+mj-cs"/>
              </a:rPr>
              <a:t>behaviour</a:t>
            </a:r>
            <a:r>
              <a:rPr lang="en-US" sz="1600" kern="1200" dirty="0">
                <a:solidFill>
                  <a:srgbClr val="FFFFFF"/>
                </a:solidFill>
                <a:latin typeface="+mj-lt"/>
                <a:ea typeface="+mj-ea"/>
                <a:cs typeface="+mj-cs"/>
              </a:rPr>
              <a:t> during public holidays.</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The boxplot on the right shows during public holidays, energy consumption is lower with a slightly lower mean value, and within a smaller range. This might due to some commercial users isn’t operating.</a:t>
            </a:r>
            <a:br>
              <a:rPr lang="en-US" sz="1600" kern="1200" dirty="0">
                <a:solidFill>
                  <a:srgbClr val="FFFFFF"/>
                </a:solidFill>
                <a:latin typeface="+mj-lt"/>
                <a:ea typeface="+mj-ea"/>
                <a:cs typeface="+mj-cs"/>
              </a:rPr>
            </a:br>
            <a:endParaRPr lang="en-US" sz="1600" kern="1200" dirty="0">
              <a:solidFill>
                <a:srgbClr val="FFFFFF"/>
              </a:solidFill>
              <a:latin typeface="+mj-lt"/>
              <a:ea typeface="+mj-ea"/>
              <a:cs typeface="+mj-cs"/>
            </a:endParaRPr>
          </a:p>
        </p:txBody>
      </p:sp>
      <p:pic>
        <p:nvPicPr>
          <p:cNvPr id="10242" name="Picture 2">
            <a:extLst>
              <a:ext uri="{FF2B5EF4-FFF2-40B4-BE49-F238E27FC236}">
                <a16:creationId xmlns:a16="http://schemas.microsoft.com/office/drawing/2014/main" id="{274E0C7C-2525-4F85-9660-9EA7112682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73364" y="2989324"/>
            <a:ext cx="7225748" cy="2872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BED24B-2F36-476C-92E1-1D8D32AF0A0A}"/>
              </a:ext>
            </a:extLst>
          </p:cNvPr>
          <p:cNvPicPr>
            <a:picLocks noChangeAspect="1"/>
          </p:cNvPicPr>
          <p:nvPr/>
        </p:nvPicPr>
        <p:blipFill>
          <a:blip r:embed="rId3"/>
          <a:stretch>
            <a:fillRect/>
          </a:stretch>
        </p:blipFill>
        <p:spPr>
          <a:xfrm>
            <a:off x="985981" y="192407"/>
            <a:ext cx="10945753" cy="1800476"/>
          </a:xfrm>
          <a:prstGeom prst="rect">
            <a:avLst/>
          </a:prstGeom>
        </p:spPr>
      </p:pic>
    </p:spTree>
    <p:extLst>
      <p:ext uri="{BB962C8B-B14F-4D97-AF65-F5344CB8AC3E}">
        <p14:creationId xmlns:p14="http://schemas.microsoft.com/office/powerpoint/2010/main" val="116207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EBFF-3C64-457C-B35F-63326EDEB756}"/>
              </a:ext>
            </a:extLst>
          </p:cNvPr>
          <p:cNvSpPr>
            <a:spLocks noGrp="1"/>
          </p:cNvSpPr>
          <p:nvPr>
            <p:ph type="title"/>
          </p:nvPr>
        </p:nvSpPr>
        <p:spPr/>
        <p:txBody>
          <a:bodyPr/>
          <a:lstStyle/>
          <a:p>
            <a:r>
              <a:rPr lang="en-NZ" dirty="0"/>
              <a:t>There are three csv files used:</a:t>
            </a:r>
          </a:p>
        </p:txBody>
      </p:sp>
      <p:sp>
        <p:nvSpPr>
          <p:cNvPr id="3" name="Content Placeholder 2">
            <a:extLst>
              <a:ext uri="{FF2B5EF4-FFF2-40B4-BE49-F238E27FC236}">
                <a16:creationId xmlns:a16="http://schemas.microsoft.com/office/drawing/2014/main" id="{A92968CC-5386-4913-BDC2-0B46B977D126}"/>
              </a:ext>
            </a:extLst>
          </p:cNvPr>
          <p:cNvSpPr>
            <a:spLocks noGrp="1"/>
          </p:cNvSpPr>
          <p:nvPr>
            <p:ph idx="1"/>
          </p:nvPr>
        </p:nvSpPr>
        <p:spPr/>
        <p:txBody>
          <a:bodyPr/>
          <a:lstStyle/>
          <a:p>
            <a:r>
              <a:rPr lang="en-NZ" dirty="0"/>
              <a:t>daily_dataset.csv</a:t>
            </a:r>
          </a:p>
          <a:p>
            <a:r>
              <a:rPr lang="en-NZ" dirty="0"/>
              <a:t>weather_daily_darsky.csv</a:t>
            </a:r>
          </a:p>
          <a:p>
            <a:r>
              <a:rPr lang="en-NZ" dirty="0"/>
              <a:t>Uk_bank_holidays.csv</a:t>
            </a:r>
          </a:p>
        </p:txBody>
      </p:sp>
    </p:spTree>
    <p:extLst>
      <p:ext uri="{BB962C8B-B14F-4D97-AF65-F5344CB8AC3E}">
        <p14:creationId xmlns:p14="http://schemas.microsoft.com/office/powerpoint/2010/main" val="1162014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9A19E-A98B-4350-B706-08887C4155DF}"/>
              </a:ext>
            </a:extLst>
          </p:cNvPr>
          <p:cNvSpPr>
            <a:spLocks noGrp="1"/>
          </p:cNvSpPr>
          <p:nvPr>
            <p:ph type="title"/>
          </p:nvPr>
        </p:nvSpPr>
        <p:spPr>
          <a:xfrm>
            <a:off x="1097280" y="119665"/>
            <a:ext cx="10058400" cy="748452"/>
          </a:xfrm>
        </p:spPr>
        <p:txBody>
          <a:bodyPr>
            <a:normAutofit/>
          </a:bodyPr>
          <a:lstStyle/>
          <a:p>
            <a:r>
              <a:rPr lang="en-NZ" sz="2800" dirty="0"/>
              <a:t>weather_daily_darsky.csv</a:t>
            </a:r>
          </a:p>
        </p:txBody>
      </p:sp>
      <p:pic>
        <p:nvPicPr>
          <p:cNvPr id="5" name="Content Placeholder 4">
            <a:extLst>
              <a:ext uri="{FF2B5EF4-FFF2-40B4-BE49-F238E27FC236}">
                <a16:creationId xmlns:a16="http://schemas.microsoft.com/office/drawing/2014/main" id="{BA106102-0AD5-4DDD-AEA5-8A9D1572E458}"/>
              </a:ext>
            </a:extLst>
          </p:cNvPr>
          <p:cNvPicPr>
            <a:picLocks noGrp="1" noChangeAspect="1"/>
          </p:cNvPicPr>
          <p:nvPr>
            <p:ph idx="1"/>
          </p:nvPr>
        </p:nvPicPr>
        <p:blipFill>
          <a:blip r:embed="rId2"/>
          <a:stretch>
            <a:fillRect/>
          </a:stretch>
        </p:blipFill>
        <p:spPr>
          <a:xfrm>
            <a:off x="1097280" y="2053874"/>
            <a:ext cx="4998720" cy="4148123"/>
          </a:xfrm>
          <a:prstGeom prst="rect">
            <a:avLst/>
          </a:prstGeom>
        </p:spPr>
      </p:pic>
      <p:sp>
        <p:nvSpPr>
          <p:cNvPr id="4" name="Title 1">
            <a:extLst>
              <a:ext uri="{FF2B5EF4-FFF2-40B4-BE49-F238E27FC236}">
                <a16:creationId xmlns:a16="http://schemas.microsoft.com/office/drawing/2014/main" id="{59775489-B072-436F-8466-12AA45566FE6}"/>
              </a:ext>
            </a:extLst>
          </p:cNvPr>
          <p:cNvSpPr txBox="1">
            <a:spLocks/>
          </p:cNvSpPr>
          <p:nvPr/>
        </p:nvSpPr>
        <p:spPr>
          <a:xfrm>
            <a:off x="1066799" y="868118"/>
            <a:ext cx="8269111" cy="38495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sz="1200" dirty="0"/>
              <a:t>882 rows, 32 features</a:t>
            </a:r>
          </a:p>
          <a:p>
            <a:r>
              <a:rPr lang="en-NZ" sz="1200" dirty="0"/>
              <a:t>There is 1 missing values in </a:t>
            </a:r>
            <a:r>
              <a:rPr lang="en-NZ" sz="1200" dirty="0" err="1"/>
              <a:t>cloudCover</a:t>
            </a:r>
            <a:r>
              <a:rPr lang="en-NZ" sz="1200" dirty="0"/>
              <a:t> and 1 in </a:t>
            </a:r>
            <a:r>
              <a:rPr lang="en-NZ" sz="1200" dirty="0" err="1"/>
              <a:t>uvindex</a:t>
            </a:r>
            <a:endParaRPr lang="en-NZ" sz="1200" dirty="0"/>
          </a:p>
        </p:txBody>
      </p:sp>
      <p:pic>
        <p:nvPicPr>
          <p:cNvPr id="6" name="Picture 5">
            <a:extLst>
              <a:ext uri="{FF2B5EF4-FFF2-40B4-BE49-F238E27FC236}">
                <a16:creationId xmlns:a16="http://schemas.microsoft.com/office/drawing/2014/main" id="{9A326788-3E00-4A62-A8B2-D39769613245}"/>
              </a:ext>
            </a:extLst>
          </p:cNvPr>
          <p:cNvPicPr>
            <a:picLocks noChangeAspect="1"/>
          </p:cNvPicPr>
          <p:nvPr/>
        </p:nvPicPr>
        <p:blipFill>
          <a:blip r:embed="rId3"/>
          <a:stretch>
            <a:fillRect/>
          </a:stretch>
        </p:blipFill>
        <p:spPr>
          <a:xfrm>
            <a:off x="6251271" y="2053875"/>
            <a:ext cx="4904410" cy="4148122"/>
          </a:xfrm>
          <a:prstGeom prst="rect">
            <a:avLst/>
          </a:prstGeom>
        </p:spPr>
      </p:pic>
      <p:pic>
        <p:nvPicPr>
          <p:cNvPr id="9" name="Picture 8">
            <a:extLst>
              <a:ext uri="{FF2B5EF4-FFF2-40B4-BE49-F238E27FC236}">
                <a16:creationId xmlns:a16="http://schemas.microsoft.com/office/drawing/2014/main" id="{6D32D476-419B-4C44-AAF9-9E55E49A35F4}"/>
              </a:ext>
            </a:extLst>
          </p:cNvPr>
          <p:cNvPicPr>
            <a:picLocks noChangeAspect="1"/>
          </p:cNvPicPr>
          <p:nvPr/>
        </p:nvPicPr>
        <p:blipFill>
          <a:blip r:embed="rId4"/>
          <a:stretch>
            <a:fillRect/>
          </a:stretch>
        </p:blipFill>
        <p:spPr>
          <a:xfrm>
            <a:off x="5475692" y="878278"/>
            <a:ext cx="6185731" cy="1057423"/>
          </a:xfrm>
          <a:prstGeom prst="rect">
            <a:avLst/>
          </a:prstGeom>
        </p:spPr>
      </p:pic>
      <p:pic>
        <p:nvPicPr>
          <p:cNvPr id="10" name="Picture 9">
            <a:extLst>
              <a:ext uri="{FF2B5EF4-FFF2-40B4-BE49-F238E27FC236}">
                <a16:creationId xmlns:a16="http://schemas.microsoft.com/office/drawing/2014/main" id="{F8A8692F-64FB-4ADC-A4A8-2240EB91A327}"/>
              </a:ext>
            </a:extLst>
          </p:cNvPr>
          <p:cNvPicPr>
            <a:picLocks noChangeAspect="1"/>
          </p:cNvPicPr>
          <p:nvPr/>
        </p:nvPicPr>
        <p:blipFill>
          <a:blip r:embed="rId5"/>
          <a:stretch>
            <a:fillRect/>
          </a:stretch>
        </p:blipFill>
        <p:spPr>
          <a:xfrm>
            <a:off x="1097280" y="1262335"/>
            <a:ext cx="4223897" cy="714475"/>
          </a:xfrm>
          <a:prstGeom prst="rect">
            <a:avLst/>
          </a:prstGeom>
        </p:spPr>
      </p:pic>
    </p:spTree>
    <p:extLst>
      <p:ext uri="{BB962C8B-B14F-4D97-AF65-F5344CB8AC3E}">
        <p14:creationId xmlns:p14="http://schemas.microsoft.com/office/powerpoint/2010/main" val="4267835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B023F-4CBF-45F7-A290-F625C8307945}"/>
              </a:ext>
            </a:extLst>
          </p:cNvPr>
          <p:cNvSpPr>
            <a:spLocks noGrp="1"/>
          </p:cNvSpPr>
          <p:nvPr>
            <p:ph type="title"/>
          </p:nvPr>
        </p:nvSpPr>
        <p:spPr>
          <a:xfrm>
            <a:off x="630936" y="640080"/>
            <a:ext cx="4818888" cy="1481328"/>
          </a:xfrm>
        </p:spPr>
        <p:txBody>
          <a:bodyPr anchor="b">
            <a:normAutofit/>
          </a:bodyPr>
          <a:lstStyle/>
          <a:p>
            <a:r>
              <a:rPr lang="en-NZ" sz="5400" dirty="0"/>
              <a:t>Heat map</a:t>
            </a:r>
          </a:p>
        </p:txBody>
      </p:sp>
      <p:sp>
        <p:nvSpPr>
          <p:cNvPr id="7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86AE418E-C6F6-422C-800B-8DF1D353434B}"/>
              </a:ext>
            </a:extLst>
          </p:cNvPr>
          <p:cNvSpPr>
            <a:spLocks noGrp="1"/>
          </p:cNvSpPr>
          <p:nvPr>
            <p:ph idx="1"/>
          </p:nvPr>
        </p:nvSpPr>
        <p:spPr>
          <a:xfrm>
            <a:off x="630936" y="2660904"/>
            <a:ext cx="4818888" cy="3547872"/>
          </a:xfrm>
        </p:spPr>
        <p:txBody>
          <a:bodyPr anchor="t">
            <a:normAutofit/>
          </a:bodyPr>
          <a:lstStyle/>
          <a:p>
            <a:pPr marL="0" indent="0">
              <a:buNone/>
            </a:pPr>
            <a:r>
              <a:rPr lang="en-US" sz="1400" dirty="0" err="1">
                <a:latin typeface="+mj-lt"/>
              </a:rPr>
              <a:t>apparentTemperatureMin</a:t>
            </a:r>
            <a:r>
              <a:rPr lang="en-US" sz="1400" dirty="0">
                <a:latin typeface="+mj-lt"/>
              </a:rPr>
              <a:t>, </a:t>
            </a:r>
            <a:r>
              <a:rPr lang="en-US" sz="1400" dirty="0" err="1">
                <a:latin typeface="+mj-lt"/>
              </a:rPr>
              <a:t>apparentTemperatureMax</a:t>
            </a:r>
            <a:r>
              <a:rPr lang="en-US" sz="1400" dirty="0">
                <a:latin typeface="+mj-lt"/>
              </a:rPr>
              <a:t>, dewpoint, </a:t>
            </a:r>
            <a:r>
              <a:rPr lang="en-US" sz="1400" dirty="0" err="1">
                <a:latin typeface="+mj-lt"/>
              </a:rPr>
              <a:t>apparentTemperatureHigh</a:t>
            </a:r>
            <a:r>
              <a:rPr lang="en-US" sz="1400" dirty="0">
                <a:latin typeface="+mj-lt"/>
              </a:rPr>
              <a:t>, </a:t>
            </a:r>
            <a:r>
              <a:rPr lang="en-US" sz="1400" dirty="0" err="1">
                <a:latin typeface="+mj-lt"/>
              </a:rPr>
              <a:t>apparentTemperatureLow</a:t>
            </a:r>
            <a:r>
              <a:rPr lang="en-US" sz="1400" dirty="0">
                <a:latin typeface="+mj-lt"/>
              </a:rPr>
              <a:t>, </a:t>
            </a:r>
            <a:r>
              <a:rPr lang="en-US" sz="1400" dirty="0" err="1">
                <a:latin typeface="+mj-lt"/>
              </a:rPr>
              <a:t>temperatureLow</a:t>
            </a:r>
            <a:r>
              <a:rPr lang="en-US" sz="1400" dirty="0">
                <a:latin typeface="+mj-lt"/>
              </a:rPr>
              <a:t>, </a:t>
            </a:r>
            <a:r>
              <a:rPr lang="en-US" sz="1400" dirty="0" err="1">
                <a:latin typeface="+mj-lt"/>
              </a:rPr>
              <a:t>temperatureMin</a:t>
            </a:r>
            <a:r>
              <a:rPr lang="en-US" sz="1400" dirty="0">
                <a:latin typeface="+mj-lt"/>
              </a:rPr>
              <a:t>, </a:t>
            </a:r>
            <a:r>
              <a:rPr lang="en-US" sz="1400" dirty="0" err="1">
                <a:latin typeface="+mj-lt"/>
              </a:rPr>
              <a:t>temperatureMax</a:t>
            </a:r>
            <a:r>
              <a:rPr lang="en-US" sz="1400" dirty="0">
                <a:latin typeface="+mj-lt"/>
              </a:rPr>
              <a:t>, </a:t>
            </a:r>
            <a:r>
              <a:rPr lang="en-US" sz="1400" dirty="0" err="1">
                <a:latin typeface="+mj-lt"/>
              </a:rPr>
              <a:t>temperatureHigh</a:t>
            </a:r>
            <a:r>
              <a:rPr lang="en-US" sz="1400" dirty="0">
                <a:latin typeface="+mj-lt"/>
              </a:rPr>
              <a:t> are highly correlated to each other.</a:t>
            </a:r>
          </a:p>
          <a:p>
            <a:pPr marL="0" indent="0">
              <a:buNone/>
            </a:pPr>
            <a:r>
              <a:rPr lang="en-US" sz="1400" dirty="0" err="1">
                <a:latin typeface="+mj-lt"/>
              </a:rPr>
              <a:t>Uvindex</a:t>
            </a:r>
            <a:r>
              <a:rPr lang="en-US" sz="1400" dirty="0">
                <a:latin typeface="+mj-lt"/>
              </a:rPr>
              <a:t> is correlated with above with slightly lower correlation coefficient ranging from 0.46 to 0.69.</a:t>
            </a:r>
          </a:p>
          <a:p>
            <a:pPr marL="0" indent="0">
              <a:buNone/>
            </a:pPr>
            <a:r>
              <a:rPr lang="en-US" sz="1400" dirty="0" err="1">
                <a:latin typeface="+mj-lt"/>
              </a:rPr>
              <a:t>moonPhase</a:t>
            </a:r>
            <a:r>
              <a:rPr lang="en-US" sz="1400" dirty="0">
                <a:latin typeface="+mj-lt"/>
              </a:rPr>
              <a:t> has the lease correlation to any of other features.</a:t>
            </a:r>
          </a:p>
        </p:txBody>
      </p:sp>
      <p:pic>
        <p:nvPicPr>
          <p:cNvPr id="1026" name="Picture 2">
            <a:extLst>
              <a:ext uri="{FF2B5EF4-FFF2-40B4-BE49-F238E27FC236}">
                <a16:creationId xmlns:a16="http://schemas.microsoft.com/office/drawing/2014/main" id="{76385181-4D48-4841-B51A-AEC136119A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5265" y="204250"/>
            <a:ext cx="6370963" cy="665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69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B9C8331-E8E4-46C3-92B9-FED5908FD9F3}"/>
              </a:ext>
            </a:extLst>
          </p:cNvPr>
          <p:cNvSpPr>
            <a:spLocks noGrp="1"/>
          </p:cNvSpPr>
          <p:nvPr>
            <p:ph idx="1"/>
          </p:nvPr>
        </p:nvSpPr>
        <p:spPr>
          <a:xfrm>
            <a:off x="1341409" y="5354380"/>
            <a:ext cx="8732760" cy="1295160"/>
          </a:xfrm>
        </p:spPr>
        <p:txBody>
          <a:bodyPr>
            <a:normAutofit fontScale="70000" lnSpcReduction="20000"/>
          </a:bodyPr>
          <a:lstStyle/>
          <a:p>
            <a:pPr marL="0" indent="0">
              <a:buNone/>
            </a:pPr>
            <a:r>
              <a:rPr lang="en-NZ" sz="2000" dirty="0"/>
              <a:t>sunrise and sunset time </a:t>
            </a:r>
            <a:r>
              <a:rPr lang="en-NZ" sz="2000" dirty="0" err="1"/>
              <a:t>time</a:t>
            </a:r>
            <a:r>
              <a:rPr lang="en-NZ" sz="2000" dirty="0"/>
              <a:t> of the day, maximum daily temperature and minimum daily temperature are highly correlated.</a:t>
            </a:r>
          </a:p>
          <a:p>
            <a:pPr marL="0" indent="0">
              <a:buNone/>
            </a:pPr>
            <a:r>
              <a:rPr lang="en-NZ" sz="2000" dirty="0"/>
              <a:t>July </a:t>
            </a:r>
          </a:p>
          <a:p>
            <a:pPr marL="0" indent="0">
              <a:buNone/>
            </a:pPr>
            <a:r>
              <a:rPr lang="en-NZ" sz="2000" dirty="0"/>
              <a:t>July has the longest day with the highest temperature of the year.</a:t>
            </a:r>
          </a:p>
          <a:p>
            <a:pPr marL="0" indent="0">
              <a:buNone/>
            </a:pPr>
            <a:r>
              <a:rPr lang="en-NZ" sz="2000" dirty="0"/>
              <a:t>January has the shortest day with the lowest temperature of the year.</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5593EA7-B412-4B64-9357-A89581B529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644" y="208460"/>
            <a:ext cx="10129620" cy="5115457"/>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7545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81" name="Rectangle 80">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80" name="Content Placeholder 3079">
            <a:extLst>
              <a:ext uri="{FF2B5EF4-FFF2-40B4-BE49-F238E27FC236}">
                <a16:creationId xmlns:a16="http://schemas.microsoft.com/office/drawing/2014/main" id="{7C847A22-EC2A-48C8-B9A8-A3B4212AD8D6}"/>
              </a:ext>
            </a:extLst>
          </p:cNvPr>
          <p:cNvSpPr>
            <a:spLocks noGrp="1"/>
          </p:cNvSpPr>
          <p:nvPr>
            <p:ph idx="1"/>
          </p:nvPr>
        </p:nvSpPr>
        <p:spPr>
          <a:xfrm>
            <a:off x="1303905" y="586453"/>
            <a:ext cx="3629555" cy="5529766"/>
          </a:xfrm>
        </p:spPr>
        <p:txBody>
          <a:bodyPr>
            <a:normAutofit/>
          </a:bodyPr>
          <a:lstStyle/>
          <a:p>
            <a:pPr marL="0" indent="0">
              <a:buNone/>
            </a:pPr>
            <a:r>
              <a:rPr lang="en-US" sz="1800" dirty="0"/>
              <a:t>Visibility has a seasonal drop between October and April each year.</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Humidity has a seasonal fluctuation, peak around January and drop in July in each year.</a:t>
            </a:r>
          </a:p>
        </p:txBody>
      </p:sp>
      <p:pic>
        <p:nvPicPr>
          <p:cNvPr id="3074" name="Picture 2">
            <a:extLst>
              <a:ext uri="{FF2B5EF4-FFF2-40B4-BE49-F238E27FC236}">
                <a16:creationId xmlns:a16="http://schemas.microsoft.com/office/drawing/2014/main" id="{63105AD1-2763-401A-BE19-1FB9DA224F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14137" y="171716"/>
            <a:ext cx="6265263" cy="31796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C39040-1D60-448C-9ECE-C7C3CA2EF45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01799" y="3498320"/>
            <a:ext cx="6296277" cy="31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2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0269-5A97-4700-BBC7-78C85D2485CD}"/>
              </a:ext>
            </a:extLst>
          </p:cNvPr>
          <p:cNvSpPr>
            <a:spLocks noGrp="1"/>
          </p:cNvSpPr>
          <p:nvPr>
            <p:ph type="title"/>
          </p:nvPr>
        </p:nvSpPr>
        <p:spPr>
          <a:xfrm>
            <a:off x="838200" y="1323068"/>
            <a:ext cx="10515600" cy="1734806"/>
          </a:xfrm>
        </p:spPr>
        <p:txBody>
          <a:bodyPr>
            <a:noAutofit/>
          </a:bodyPr>
          <a:lstStyle/>
          <a:p>
            <a:r>
              <a:rPr lang="en-NZ" sz="1600" dirty="0"/>
              <a:t>According to previous analysis and the curse of dimension, </a:t>
            </a:r>
            <a:r>
              <a:rPr lang="en-US" sz="1600" dirty="0" err="1">
                <a:latin typeface="+mj-lt"/>
              </a:rPr>
              <a:t>apparentTemperatureMin</a:t>
            </a:r>
            <a:r>
              <a:rPr lang="en-US" sz="1600" dirty="0">
                <a:latin typeface="+mj-lt"/>
              </a:rPr>
              <a:t>, </a:t>
            </a:r>
            <a:r>
              <a:rPr lang="en-US" sz="1600" dirty="0" err="1">
                <a:latin typeface="+mj-lt"/>
              </a:rPr>
              <a:t>apparentTemperatureMax</a:t>
            </a:r>
            <a:r>
              <a:rPr lang="en-US" sz="1600" dirty="0">
                <a:latin typeface="+mj-lt"/>
              </a:rPr>
              <a:t>, dewpoint, </a:t>
            </a:r>
            <a:r>
              <a:rPr lang="en-US" sz="1600" dirty="0" err="1">
                <a:latin typeface="+mj-lt"/>
              </a:rPr>
              <a:t>apparentTemperatureHigh</a:t>
            </a:r>
            <a:r>
              <a:rPr lang="en-US" sz="1600" dirty="0">
                <a:latin typeface="+mj-lt"/>
              </a:rPr>
              <a:t>, </a:t>
            </a:r>
            <a:r>
              <a:rPr lang="en-US" sz="1600" dirty="0" err="1">
                <a:latin typeface="+mj-lt"/>
              </a:rPr>
              <a:t>apparentTemperatureLow</a:t>
            </a:r>
            <a:r>
              <a:rPr lang="en-US" sz="1600" dirty="0">
                <a:latin typeface="+mj-lt"/>
              </a:rPr>
              <a:t>, </a:t>
            </a:r>
            <a:r>
              <a:rPr lang="en-US" sz="1600" dirty="0" err="1">
                <a:latin typeface="+mj-lt"/>
              </a:rPr>
              <a:t>temperatureLow</a:t>
            </a:r>
            <a:r>
              <a:rPr lang="en-US" sz="1600" dirty="0">
                <a:latin typeface="+mj-lt"/>
              </a:rPr>
              <a:t>, </a:t>
            </a:r>
            <a:r>
              <a:rPr lang="en-US" sz="1600" dirty="0" err="1">
                <a:latin typeface="+mj-lt"/>
              </a:rPr>
              <a:t>temperatureHigh</a:t>
            </a:r>
            <a:r>
              <a:rPr lang="en-US" sz="1600" dirty="0">
                <a:latin typeface="+mj-lt"/>
              </a:rPr>
              <a:t>, </a:t>
            </a:r>
            <a:r>
              <a:rPr lang="en-US" sz="1600" dirty="0" err="1">
                <a:latin typeface="+mj-lt"/>
              </a:rPr>
              <a:t>sunriseTime</a:t>
            </a:r>
            <a:r>
              <a:rPr lang="en-US" sz="1600" dirty="0">
                <a:latin typeface="+mj-lt"/>
              </a:rPr>
              <a:t>, </a:t>
            </a:r>
            <a:r>
              <a:rPr lang="en-US" sz="1600" dirty="0" err="1">
                <a:latin typeface="+mj-lt"/>
              </a:rPr>
              <a:t>sunsetTime</a:t>
            </a:r>
            <a:r>
              <a:rPr lang="en-US" sz="1600" dirty="0">
                <a:latin typeface="+mj-lt"/>
              </a:rPr>
              <a:t>, </a:t>
            </a:r>
            <a:r>
              <a:rPr lang="en-US" sz="1600" dirty="0" err="1">
                <a:latin typeface="+mj-lt"/>
              </a:rPr>
              <a:t>temperatureMaxTime</a:t>
            </a:r>
            <a:r>
              <a:rPr lang="en-US" sz="1600" dirty="0">
                <a:latin typeface="+mj-lt"/>
              </a:rPr>
              <a:t>, </a:t>
            </a:r>
            <a:r>
              <a:rPr lang="en-US" sz="1600" dirty="0" err="1">
                <a:latin typeface="+mj-lt"/>
              </a:rPr>
              <a:t>temperatureMinTime</a:t>
            </a:r>
            <a:r>
              <a:rPr lang="en-US" sz="1600" dirty="0">
                <a:latin typeface="+mj-lt"/>
              </a:rPr>
              <a:t>, </a:t>
            </a:r>
            <a:r>
              <a:rPr lang="en-US" sz="1600" dirty="0" err="1"/>
              <a:t>apparentT</a:t>
            </a:r>
            <a:r>
              <a:rPr lang="en-US" sz="1600" dirty="0" err="1">
                <a:latin typeface="+mj-lt"/>
              </a:rPr>
              <a:t>emperatureMinTime</a:t>
            </a:r>
            <a:r>
              <a:rPr lang="en-US" sz="1600" dirty="0">
                <a:latin typeface="+mj-lt"/>
              </a:rPr>
              <a:t>, </a:t>
            </a:r>
            <a:r>
              <a:rPr lang="en-US" sz="1600" dirty="0" err="1"/>
              <a:t>apparentT</a:t>
            </a:r>
            <a:r>
              <a:rPr lang="en-US" sz="1600" dirty="0" err="1">
                <a:latin typeface="+mj-lt"/>
              </a:rPr>
              <a:t>emperatureHighTime</a:t>
            </a:r>
            <a:r>
              <a:rPr lang="en-US" sz="1600" dirty="0">
                <a:latin typeface="+mj-lt"/>
              </a:rPr>
              <a:t>, </a:t>
            </a:r>
            <a:r>
              <a:rPr lang="en-US" sz="1600" dirty="0" err="1">
                <a:latin typeface="+mj-lt"/>
              </a:rPr>
              <a:t>temperatureHighTime</a:t>
            </a:r>
            <a:r>
              <a:rPr lang="en-US" sz="1600" dirty="0">
                <a:latin typeface="+mj-lt"/>
              </a:rPr>
              <a:t>, </a:t>
            </a:r>
            <a:r>
              <a:rPr lang="en-US" sz="1600" dirty="0" err="1">
                <a:latin typeface="+mj-lt"/>
              </a:rPr>
              <a:t>temperatureLowTime</a:t>
            </a:r>
            <a:r>
              <a:rPr lang="en-US" sz="1600" dirty="0">
                <a:latin typeface="+mj-lt"/>
              </a:rPr>
              <a:t> are drop.</a:t>
            </a:r>
            <a:br>
              <a:rPr lang="en-US" sz="1600" dirty="0">
                <a:latin typeface="+mj-lt"/>
              </a:rPr>
            </a:br>
            <a:br>
              <a:rPr lang="en-US" sz="1600" dirty="0">
                <a:latin typeface="+mj-lt"/>
              </a:rPr>
            </a:br>
            <a:r>
              <a:rPr lang="en-US" sz="1600" dirty="0">
                <a:latin typeface="+mj-lt"/>
              </a:rPr>
              <a:t>Time is removed from the time feature and renamed as date.</a:t>
            </a:r>
            <a:br>
              <a:rPr lang="en-US" sz="1600" dirty="0">
                <a:latin typeface="+mj-lt"/>
              </a:rPr>
            </a:br>
            <a:br>
              <a:rPr lang="en-US" sz="1600" dirty="0">
                <a:latin typeface="+mj-lt"/>
              </a:rPr>
            </a:br>
            <a:r>
              <a:rPr lang="en-US" sz="1600" dirty="0">
                <a:latin typeface="+mj-lt"/>
              </a:rPr>
              <a:t>Final weather dataset as follows.</a:t>
            </a:r>
            <a:endParaRPr lang="en-NZ" sz="1600" dirty="0"/>
          </a:p>
        </p:txBody>
      </p:sp>
      <p:pic>
        <p:nvPicPr>
          <p:cNvPr id="4" name="Content Placeholder 3">
            <a:extLst>
              <a:ext uri="{FF2B5EF4-FFF2-40B4-BE49-F238E27FC236}">
                <a16:creationId xmlns:a16="http://schemas.microsoft.com/office/drawing/2014/main" id="{2D5661DB-6726-4244-A5A5-8817AA108B65}"/>
              </a:ext>
            </a:extLst>
          </p:cNvPr>
          <p:cNvPicPr>
            <a:picLocks noGrp="1" noChangeAspect="1"/>
          </p:cNvPicPr>
          <p:nvPr>
            <p:ph idx="1"/>
          </p:nvPr>
        </p:nvPicPr>
        <p:blipFill>
          <a:blip r:embed="rId2"/>
          <a:stretch>
            <a:fillRect/>
          </a:stretch>
        </p:blipFill>
        <p:spPr>
          <a:xfrm>
            <a:off x="838200" y="3429000"/>
            <a:ext cx="10515600" cy="1734806"/>
          </a:xfrm>
          <a:prstGeom prst="rect">
            <a:avLst/>
          </a:prstGeom>
        </p:spPr>
      </p:pic>
    </p:spTree>
    <p:extLst>
      <p:ext uri="{BB962C8B-B14F-4D97-AF65-F5344CB8AC3E}">
        <p14:creationId xmlns:p14="http://schemas.microsoft.com/office/powerpoint/2010/main" val="165179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FEE6303-DB13-4456-A317-E306C6788942}"/>
              </a:ext>
            </a:extLst>
          </p:cNvPr>
          <p:cNvSpPr>
            <a:spLocks noGrp="1"/>
          </p:cNvSpPr>
          <p:nvPr>
            <p:ph type="title"/>
          </p:nvPr>
        </p:nvSpPr>
        <p:spPr>
          <a:xfrm>
            <a:off x="680488" y="2644795"/>
            <a:ext cx="2880828" cy="3877739"/>
          </a:xfrm>
        </p:spPr>
        <p:txBody>
          <a:bodyPr vert="horz" lIns="91440" tIns="45720" rIns="91440" bIns="45720" rtlCol="0" anchor="t">
            <a:normAutofit fontScale="90000"/>
          </a:bodyPr>
          <a:lstStyle/>
          <a:p>
            <a:r>
              <a:rPr lang="en-US" sz="2500" kern="1200" dirty="0">
                <a:solidFill>
                  <a:srgbClr val="FFFFFF"/>
                </a:solidFill>
                <a:latin typeface="+mj-lt"/>
                <a:ea typeface="+mj-ea"/>
                <a:cs typeface="+mj-cs"/>
              </a:rPr>
              <a:t>daily_dataset.csv</a:t>
            </a:r>
            <a:br>
              <a:rPr lang="en-US" sz="2500" kern="1200" dirty="0">
                <a:solidFill>
                  <a:srgbClr val="FFFFFF"/>
                </a:solidFill>
                <a:latin typeface="+mj-lt"/>
                <a:ea typeface="+mj-ea"/>
                <a:cs typeface="+mj-cs"/>
              </a:rPr>
            </a:br>
            <a:r>
              <a:rPr lang="en-US" sz="2500" kern="1200" dirty="0">
                <a:solidFill>
                  <a:srgbClr val="FFFFFF"/>
                </a:solidFill>
                <a:latin typeface="+mj-lt"/>
                <a:ea typeface="+mj-ea"/>
                <a:cs typeface="+mj-cs"/>
              </a:rPr>
              <a:t>3,510,433 rows and 9 features</a:t>
            </a:r>
            <a:br>
              <a:rPr lang="en-US" sz="2500" kern="1200" dirty="0">
                <a:solidFill>
                  <a:srgbClr val="FFFFFF"/>
                </a:solidFill>
                <a:latin typeface="+mj-lt"/>
                <a:ea typeface="+mj-ea"/>
                <a:cs typeface="+mj-cs"/>
              </a:rPr>
            </a:br>
            <a:r>
              <a:rPr lang="en-US" sz="2500" kern="1200" dirty="0">
                <a:solidFill>
                  <a:srgbClr val="FFFFFF"/>
                </a:solidFill>
                <a:latin typeface="+mj-lt"/>
                <a:ea typeface="+mj-ea"/>
                <a:cs typeface="+mj-cs"/>
              </a:rPr>
              <a:t>5566 unique users’ </a:t>
            </a:r>
            <a:r>
              <a:rPr lang="en-US" sz="2500" kern="1200" dirty="0" err="1">
                <a:solidFill>
                  <a:srgbClr val="FFFFFF"/>
                </a:solidFill>
                <a:latin typeface="+mj-lt"/>
                <a:ea typeface="+mj-ea"/>
                <a:cs typeface="+mj-cs"/>
              </a:rPr>
              <a:t>useage</a:t>
            </a:r>
            <a:r>
              <a:rPr lang="en-US" sz="2500" kern="1200" dirty="0">
                <a:solidFill>
                  <a:srgbClr val="FFFFFF"/>
                </a:solidFill>
                <a:latin typeface="+mj-lt"/>
                <a:ea typeface="+mj-ea"/>
                <a:cs typeface="+mj-cs"/>
              </a:rPr>
              <a:t> records in 829 days from 2011-11-23 to 2014-02-28.</a:t>
            </a:r>
            <a:br>
              <a:rPr lang="en-US" sz="2500" kern="1200" dirty="0">
                <a:solidFill>
                  <a:srgbClr val="FFFFFF"/>
                </a:solidFill>
                <a:latin typeface="+mj-lt"/>
                <a:ea typeface="+mj-ea"/>
                <a:cs typeface="+mj-cs"/>
              </a:rPr>
            </a:br>
            <a:br>
              <a:rPr lang="en-US" sz="2500" kern="1200" dirty="0">
                <a:solidFill>
                  <a:srgbClr val="FFFFFF"/>
                </a:solidFill>
                <a:latin typeface="+mj-lt"/>
                <a:ea typeface="+mj-ea"/>
                <a:cs typeface="+mj-cs"/>
              </a:rPr>
            </a:br>
            <a:r>
              <a:rPr lang="en-US" sz="2500" kern="1200" dirty="0">
                <a:solidFill>
                  <a:srgbClr val="FFFFFF"/>
                </a:solidFill>
                <a:latin typeface="+mj-lt"/>
                <a:ea typeface="+mj-ea"/>
                <a:cs typeface="+mj-cs"/>
              </a:rPr>
              <a:t>All numeric features are </a:t>
            </a:r>
            <a:r>
              <a:rPr lang="en-US" sz="2500" dirty="0">
                <a:solidFill>
                  <a:srgbClr val="FFFFFF"/>
                </a:solidFill>
              </a:rPr>
              <a:t>either left or right skewed. These might due to outliers.</a:t>
            </a:r>
            <a:br>
              <a:rPr lang="en-US" sz="2500" kern="1200" dirty="0">
                <a:solidFill>
                  <a:srgbClr val="FFFFFF"/>
                </a:solidFill>
                <a:latin typeface="+mj-lt"/>
                <a:ea typeface="+mj-ea"/>
                <a:cs typeface="+mj-cs"/>
              </a:rPr>
            </a:br>
            <a:endParaRPr lang="en-US" sz="25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C80945F1-8BD4-4640-8571-BF6C2A16574E}"/>
              </a:ext>
            </a:extLst>
          </p:cNvPr>
          <p:cNvPicPr>
            <a:picLocks noGrp="1" noChangeAspect="1"/>
          </p:cNvPicPr>
          <p:nvPr>
            <p:ph idx="1"/>
          </p:nvPr>
        </p:nvPicPr>
        <p:blipFill>
          <a:blip r:embed="rId2"/>
          <a:stretch>
            <a:fillRect/>
          </a:stretch>
        </p:blipFill>
        <p:spPr>
          <a:xfrm>
            <a:off x="4502428" y="773538"/>
            <a:ext cx="7225748" cy="5310924"/>
          </a:xfrm>
          <a:prstGeom prst="rect">
            <a:avLst/>
          </a:prstGeom>
        </p:spPr>
      </p:pic>
    </p:spTree>
    <p:extLst>
      <p:ext uri="{BB962C8B-B14F-4D97-AF65-F5344CB8AC3E}">
        <p14:creationId xmlns:p14="http://schemas.microsoft.com/office/powerpoint/2010/main" val="122389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E56-DC6C-4D37-B5DC-22712DB82308}"/>
              </a:ext>
            </a:extLst>
          </p:cNvPr>
          <p:cNvSpPr>
            <a:spLocks noGrp="1"/>
          </p:cNvSpPr>
          <p:nvPr>
            <p:ph type="title"/>
          </p:nvPr>
        </p:nvSpPr>
        <p:spPr>
          <a:xfrm>
            <a:off x="838200" y="365125"/>
            <a:ext cx="10515600" cy="534761"/>
          </a:xfrm>
        </p:spPr>
        <p:txBody>
          <a:bodyPr>
            <a:normAutofit/>
          </a:bodyPr>
          <a:lstStyle/>
          <a:p>
            <a:r>
              <a:rPr lang="en-NZ" sz="2400"/>
              <a:t>As mentioned before, most of the values are  in a smaller range, they go up rarely.</a:t>
            </a:r>
            <a:endParaRPr lang="en-NZ" sz="2400" dirty="0"/>
          </a:p>
        </p:txBody>
      </p:sp>
      <p:pic>
        <p:nvPicPr>
          <p:cNvPr id="4" name="Content Placeholder 3">
            <a:extLst>
              <a:ext uri="{FF2B5EF4-FFF2-40B4-BE49-F238E27FC236}">
                <a16:creationId xmlns:a16="http://schemas.microsoft.com/office/drawing/2014/main" id="{8CC829D6-9F55-42F2-9B12-46F1A10077C5}"/>
              </a:ext>
            </a:extLst>
          </p:cNvPr>
          <p:cNvPicPr>
            <a:picLocks noGrp="1" noChangeAspect="1"/>
          </p:cNvPicPr>
          <p:nvPr>
            <p:ph idx="1"/>
          </p:nvPr>
        </p:nvPicPr>
        <p:blipFill>
          <a:blip r:embed="rId2"/>
          <a:stretch>
            <a:fillRect/>
          </a:stretch>
        </p:blipFill>
        <p:spPr>
          <a:xfrm>
            <a:off x="-50319" y="899886"/>
            <a:ext cx="4265049" cy="5782493"/>
          </a:xfrm>
          <a:prstGeom prst="rect">
            <a:avLst/>
          </a:prstGeom>
        </p:spPr>
      </p:pic>
      <p:pic>
        <p:nvPicPr>
          <p:cNvPr id="5" name="Picture 4">
            <a:extLst>
              <a:ext uri="{FF2B5EF4-FFF2-40B4-BE49-F238E27FC236}">
                <a16:creationId xmlns:a16="http://schemas.microsoft.com/office/drawing/2014/main" id="{746CB4BB-57A0-4A81-882E-D78FD9160C00}"/>
              </a:ext>
            </a:extLst>
          </p:cNvPr>
          <p:cNvPicPr>
            <a:picLocks noChangeAspect="1"/>
          </p:cNvPicPr>
          <p:nvPr/>
        </p:nvPicPr>
        <p:blipFill>
          <a:blip r:embed="rId3"/>
          <a:stretch>
            <a:fillRect/>
          </a:stretch>
        </p:blipFill>
        <p:spPr>
          <a:xfrm>
            <a:off x="4060977" y="899886"/>
            <a:ext cx="4072171" cy="2778408"/>
          </a:xfrm>
          <a:prstGeom prst="rect">
            <a:avLst/>
          </a:prstGeom>
        </p:spPr>
      </p:pic>
      <p:pic>
        <p:nvPicPr>
          <p:cNvPr id="6" name="Picture 5">
            <a:extLst>
              <a:ext uri="{FF2B5EF4-FFF2-40B4-BE49-F238E27FC236}">
                <a16:creationId xmlns:a16="http://schemas.microsoft.com/office/drawing/2014/main" id="{24C7F940-687F-4CBD-BC8C-05735DC2D3EA}"/>
              </a:ext>
            </a:extLst>
          </p:cNvPr>
          <p:cNvPicPr>
            <a:picLocks noChangeAspect="1"/>
          </p:cNvPicPr>
          <p:nvPr/>
        </p:nvPicPr>
        <p:blipFill>
          <a:blip r:embed="rId4"/>
          <a:stretch>
            <a:fillRect/>
          </a:stretch>
        </p:blipFill>
        <p:spPr>
          <a:xfrm>
            <a:off x="8075092" y="899886"/>
            <a:ext cx="4189478" cy="5592989"/>
          </a:xfrm>
          <a:prstGeom prst="rect">
            <a:avLst/>
          </a:prstGeom>
        </p:spPr>
      </p:pic>
      <p:pic>
        <p:nvPicPr>
          <p:cNvPr id="7" name="Picture 6">
            <a:extLst>
              <a:ext uri="{FF2B5EF4-FFF2-40B4-BE49-F238E27FC236}">
                <a16:creationId xmlns:a16="http://schemas.microsoft.com/office/drawing/2014/main" id="{6FB07184-1325-4370-81BB-667B313A5373}"/>
              </a:ext>
            </a:extLst>
          </p:cNvPr>
          <p:cNvPicPr>
            <a:picLocks noChangeAspect="1"/>
          </p:cNvPicPr>
          <p:nvPr/>
        </p:nvPicPr>
        <p:blipFill>
          <a:blip r:embed="rId5"/>
          <a:stretch>
            <a:fillRect/>
          </a:stretch>
        </p:blipFill>
        <p:spPr>
          <a:xfrm>
            <a:off x="3914024" y="3770028"/>
            <a:ext cx="4307404" cy="2912351"/>
          </a:xfrm>
          <a:prstGeom prst="rect">
            <a:avLst/>
          </a:prstGeom>
        </p:spPr>
      </p:pic>
    </p:spTree>
    <p:extLst>
      <p:ext uri="{BB962C8B-B14F-4D97-AF65-F5344CB8AC3E}">
        <p14:creationId xmlns:p14="http://schemas.microsoft.com/office/powerpoint/2010/main" val="1142022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651</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Smart meter in London data</vt:lpstr>
      <vt:lpstr>There are three csv files used:</vt:lpstr>
      <vt:lpstr>weather_daily_darsky.csv</vt:lpstr>
      <vt:lpstr>Heat map</vt:lpstr>
      <vt:lpstr>PowerPoint Presentation</vt:lpstr>
      <vt:lpstr>PowerPoint Presentation</vt:lpstr>
      <vt:lpstr>According to previous analysis and the curse of dimension, apparentTemperatureMin, apparentTemperatureMax, dewpoint, apparentTemperatureHigh, apparentTemperatureLow, temperatureLow, temperatureHigh, sunriseTime, sunsetTime, temperatureMaxTime, temperatureMinTime, apparentTemperatureMinTime, apparentTemperatureHighTime, temperatureHighTime, temperatureLowTime are drop.  Time is removed from the time feature and renamed as date.  Final weather dataset as follows.</vt:lpstr>
      <vt:lpstr>daily_dataset.csv 3,510,433 rows and 9 features 5566 unique users’ useage records in 829 days from 2011-11-23 to 2014-02-28.  All numeric features are either left or right skewed. These might due to outliers. </vt:lpstr>
      <vt:lpstr>As mentioned before, most of the values are  in a smaller range, they go up rarely.</vt:lpstr>
      <vt:lpstr>Apart from energy_count, they are highly correlated to each other.</vt:lpstr>
      <vt:lpstr>The users amount increases and peaked around the end of 2012.   It started to drop since then. </vt:lpstr>
      <vt:lpstr>There is clearly a seasonal fluctuation for the average daily maximum hourly energy consumption, peaked  around July and dropped in January, which matched the temperature seasonal fluctuation.  Minimum daily average consumption is following the trend, but with much lower variation.</vt:lpstr>
      <vt:lpstr>PowerPoint Presentation</vt:lpstr>
      <vt:lpstr>PowerPoint Presentation</vt:lpstr>
      <vt:lpstr>Above about 35000 kWh, there is a negative correlation between energy consumption and temperature. However, the correlation is positive below hat range.  This might due to independent behaviour from low energy users or some commercial users.  That left us with a noisy data.</vt:lpstr>
      <vt:lpstr>We then create a feature column, holiday, to show 1 if the date is in the Bank holiday column from uk_bank_holiday.csv, otherwise 0.  The joint dataset as above.   Energy consumers might have different energy consume behaviour during public holidays.  The boxplot on the right shows during public holidays, energy consumption is lower with a slightly lower mean value, and within a smaller range. This might due to some commercial users isn’t operating.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2021-09-01T21:47:34Z</dcterms:created>
  <dcterms:modified xsi:type="dcterms:W3CDTF">2021-09-02T01:15:51Z</dcterms:modified>
</cp:coreProperties>
</file>